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4"/>
  </p:sldMasterIdLst>
  <p:notesMasterIdLst>
    <p:notesMasterId r:id="rId36"/>
  </p:notesMasterIdLst>
  <p:handoutMasterIdLst>
    <p:handoutMasterId r:id="rId37"/>
  </p:handoutMasterIdLst>
  <p:sldIdLst>
    <p:sldId id="265" r:id="rId5"/>
    <p:sldId id="310" r:id="rId6"/>
    <p:sldId id="328" r:id="rId7"/>
    <p:sldId id="329" r:id="rId8"/>
    <p:sldId id="322" r:id="rId9"/>
    <p:sldId id="336" r:id="rId10"/>
    <p:sldId id="346" r:id="rId11"/>
    <p:sldId id="324" r:id="rId12"/>
    <p:sldId id="312" r:id="rId13"/>
    <p:sldId id="331" r:id="rId14"/>
    <p:sldId id="341" r:id="rId15"/>
    <p:sldId id="347" r:id="rId16"/>
    <p:sldId id="335" r:id="rId17"/>
    <p:sldId id="333" r:id="rId18"/>
    <p:sldId id="332" r:id="rId19"/>
    <p:sldId id="323" r:id="rId20"/>
    <p:sldId id="340" r:id="rId21"/>
    <p:sldId id="337" r:id="rId22"/>
    <p:sldId id="338" r:id="rId23"/>
    <p:sldId id="339" r:id="rId24"/>
    <p:sldId id="348" r:id="rId25"/>
    <p:sldId id="351" r:id="rId26"/>
    <p:sldId id="349" r:id="rId27"/>
    <p:sldId id="325" r:id="rId28"/>
    <p:sldId id="342" r:id="rId29"/>
    <p:sldId id="343" r:id="rId30"/>
    <p:sldId id="326" r:id="rId31"/>
    <p:sldId id="345" r:id="rId32"/>
    <p:sldId id="330" r:id="rId33"/>
    <p:sldId id="350" r:id="rId34"/>
    <p:sldId id="352" r:id="rId35"/>
  </p:sldIdLst>
  <p:sldSz cx="1218882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55" autoAdjust="0"/>
    <p:restoredTop sz="94629" autoAdjust="0"/>
  </p:normalViewPr>
  <p:slideViewPr>
    <p:cSldViewPr showGuides="1">
      <p:cViewPr>
        <p:scale>
          <a:sx n="70" d="100"/>
          <a:sy n="70" d="100"/>
        </p:scale>
        <p:origin x="944" y="8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handoutMaster" Target="handoutMasters/handoutMaster1.xml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Develop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Write application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Deploy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Pull from registry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Update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Pull updated image from registry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Launch one or more replicas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Recycle launched replicas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2A234138-45ED-4738-B011-A59DACB92AFC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Package with Dockerfile</a:t>
          </a:r>
        </a:p>
      </dgm:t>
    </dgm:pt>
    <dgm:pt modelId="{AF024F9A-310F-4D5D-A820-7528B3ED06D2}" type="parTrans" cxnId="{1313027C-5020-4860-9CAF-19EDA00F3890}">
      <dgm:prSet/>
      <dgm:spPr/>
      <dgm:t>
        <a:bodyPr/>
        <a:lstStyle/>
        <a:p>
          <a:endParaRPr lang="en-US"/>
        </a:p>
      </dgm:t>
    </dgm:pt>
    <dgm:pt modelId="{8F1880B8-6A75-4893-98F5-FBDFCB78A175}" type="sibTrans" cxnId="{1313027C-5020-4860-9CAF-19EDA00F3890}">
      <dgm:prSet/>
      <dgm:spPr/>
      <dgm:t>
        <a:bodyPr/>
        <a:lstStyle/>
        <a:p>
          <a:endParaRPr lang="en-US"/>
        </a:p>
      </dgm:t>
    </dgm:pt>
    <dgm:pt modelId="{4063F43F-95ED-44F1-9BF7-FA7DA2632BBB}">
      <dgm:prSet phldrT="[Text]"/>
      <dgm:spPr>
        <a:solidFill>
          <a:schemeClr val="tx1">
            <a:lumMod val="85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Upload to registry</a:t>
          </a:r>
        </a:p>
      </dgm:t>
    </dgm:pt>
    <dgm:pt modelId="{1973888C-FD86-49E7-9D14-283EFC72F2F4}" type="parTrans" cxnId="{D36EDF3A-6E5C-4743-9C7D-B7ACF4C9C335}">
      <dgm:prSet/>
      <dgm:spPr/>
      <dgm:t>
        <a:bodyPr/>
        <a:lstStyle/>
        <a:p>
          <a:endParaRPr lang="en-US"/>
        </a:p>
      </dgm:t>
    </dgm:pt>
    <dgm:pt modelId="{7E8F9BFA-9A3C-4986-88BE-D2EBF1D159FA}" type="sibTrans" cxnId="{D36EDF3A-6E5C-4743-9C7D-B7ACF4C9C335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15A59F3B-2DC0-4BFE-826D-96A815345BEC}" type="presOf" srcId="{4063F43F-95ED-44F1-9BF7-FA7DA2632BBB}" destId="{BFE859F2-A9E8-4F95-9161-8EC68F2D30C4}" srcOrd="1" destOrd="2" presId="urn:microsoft.com/office/officeart/2005/8/layout/hProcess4"/>
    <dgm:cxn modelId="{1313027C-5020-4860-9CAF-19EDA00F3890}" srcId="{FB986F71-3126-4196-BD30-74AEDC39A1CA}" destId="{2A234138-45ED-4738-B011-A59DACB92AFC}" srcOrd="1" destOrd="0" parTransId="{AF024F9A-310F-4D5D-A820-7528B3ED06D2}" sibTransId="{8F1880B8-6A75-4893-98F5-FBDFCB78A175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733B1439-01EE-45D0-9D53-840947AD9841}" type="presOf" srcId="{2A234138-45ED-4738-B011-A59DACB92AFC}" destId="{96015622-8A46-45CF-A72A-2856B699B374}" srcOrd="0" destOrd="1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1C1E3E3E-0140-4A3E-A829-2E447CA54549}" type="presOf" srcId="{4063F43F-95ED-44F1-9BF7-FA7DA2632BBB}" destId="{96015622-8A46-45CF-A72A-2856B699B374}" srcOrd="0" destOrd="2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D133B1F-33A1-4BC8-A25E-9974CAAFA26F}" type="presOf" srcId="{2A234138-45ED-4738-B011-A59DACB92AFC}" destId="{BFE859F2-A9E8-4F95-9161-8EC68F2D30C4}" srcOrd="1" destOrd="1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D36EDF3A-6E5C-4743-9C7D-B7ACF4C9C335}" srcId="{FB986F71-3126-4196-BD30-74AEDC39A1CA}" destId="{4063F43F-95ED-44F1-9BF7-FA7DA2632BBB}" srcOrd="2" destOrd="0" parTransId="{1973888C-FD86-49E7-9D14-283EFC72F2F4}" sibTransId="{7E8F9BFA-9A3C-4986-88BE-D2EBF1D159FA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85446" y="1212014"/>
          <a:ext cx="2823709" cy="2328969"/>
        </a:xfrm>
        <a:prstGeom prst="roundRect">
          <a:avLst>
            <a:gd name="adj" fmla="val 10000"/>
          </a:avLst>
        </a:prstGeom>
        <a:solidFill>
          <a:schemeClr val="tx1">
            <a:lumMod val="85000"/>
            <a:alpha val="9000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Write application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Package with Dockerfile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Upload to registry</a:t>
          </a:r>
        </a:p>
      </dsp:txBody>
      <dsp:txXfrm>
        <a:off x="439042" y="1265610"/>
        <a:ext cx="2716517" cy="1722712"/>
      </dsp:txXfrm>
    </dsp:sp>
    <dsp:sp modelId="{6A63D16E-EEE6-4267-97EA-5AD7D2BC4E84}">
      <dsp:nvSpPr>
        <dsp:cNvPr id="0" name=""/>
        <dsp:cNvSpPr/>
      </dsp:nvSpPr>
      <dsp:spPr>
        <a:xfrm>
          <a:off x="1942657" y="1660246"/>
          <a:ext cx="3271294" cy="3271294"/>
        </a:xfrm>
        <a:prstGeom prst="leftCircularArrow">
          <a:avLst>
            <a:gd name="adj1" fmla="val 3632"/>
            <a:gd name="adj2" fmla="val 452035"/>
            <a:gd name="adj3" fmla="val 2227546"/>
            <a:gd name="adj4" fmla="val 9024489"/>
            <a:gd name="adj5" fmla="val 423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1012937" y="3041919"/>
          <a:ext cx="2509963" cy="998129"/>
        </a:xfrm>
        <a:prstGeom prst="roundRect">
          <a:avLst>
            <a:gd name="adj" fmla="val 10000"/>
          </a:avLst>
        </a:prstGeom>
        <a:solidFill>
          <a:srgbClr val="00206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Develop</a:t>
          </a:r>
        </a:p>
      </dsp:txBody>
      <dsp:txXfrm>
        <a:off x="1042171" y="3071153"/>
        <a:ext cx="2451495" cy="939661"/>
      </dsp:txXfrm>
    </dsp:sp>
    <dsp:sp modelId="{E83793B4-2C5C-4D90-82FA-E5EE4745664D}">
      <dsp:nvSpPr>
        <dsp:cNvPr id="0" name=""/>
        <dsp:cNvSpPr/>
      </dsp:nvSpPr>
      <dsp:spPr>
        <a:xfrm>
          <a:off x="4088638" y="1212014"/>
          <a:ext cx="2823709" cy="2328969"/>
        </a:xfrm>
        <a:prstGeom prst="roundRect">
          <a:avLst>
            <a:gd name="adj" fmla="val 10000"/>
          </a:avLst>
        </a:prstGeom>
        <a:solidFill>
          <a:schemeClr val="tx1">
            <a:lumMod val="85000"/>
            <a:alpha val="9000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Pull from registry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Launch one or more replicas</a:t>
          </a:r>
        </a:p>
      </dsp:txBody>
      <dsp:txXfrm>
        <a:off x="4142234" y="1764675"/>
        <a:ext cx="2716517" cy="1722712"/>
      </dsp:txXfrm>
    </dsp:sp>
    <dsp:sp modelId="{DC2A0ADB-DCE3-4BF4-9952-0394865777AC}">
      <dsp:nvSpPr>
        <dsp:cNvPr id="0" name=""/>
        <dsp:cNvSpPr/>
      </dsp:nvSpPr>
      <dsp:spPr>
        <a:xfrm>
          <a:off x="5622317" y="-269859"/>
          <a:ext cx="3632102" cy="3632102"/>
        </a:xfrm>
        <a:prstGeom prst="circularArrow">
          <a:avLst>
            <a:gd name="adj1" fmla="val 3271"/>
            <a:gd name="adj2" fmla="val 403647"/>
            <a:gd name="adj3" fmla="val 19420842"/>
            <a:gd name="adj4" fmla="val 12575511"/>
            <a:gd name="adj5" fmla="val 381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4716129" y="712949"/>
          <a:ext cx="2509963" cy="998129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Deploy</a:t>
          </a:r>
        </a:p>
      </dsp:txBody>
      <dsp:txXfrm>
        <a:off x="4745363" y="742183"/>
        <a:ext cx="2451495" cy="939661"/>
      </dsp:txXfrm>
    </dsp:sp>
    <dsp:sp modelId="{69C28D3B-E083-42DF-9EA0-916CA12125A9}">
      <dsp:nvSpPr>
        <dsp:cNvPr id="0" name=""/>
        <dsp:cNvSpPr/>
      </dsp:nvSpPr>
      <dsp:spPr>
        <a:xfrm>
          <a:off x="7791829" y="1212014"/>
          <a:ext cx="2823709" cy="2328969"/>
        </a:xfrm>
        <a:prstGeom prst="roundRect">
          <a:avLst>
            <a:gd name="adj" fmla="val 10000"/>
          </a:avLst>
        </a:prstGeom>
        <a:solidFill>
          <a:schemeClr val="tx1">
            <a:lumMod val="85000"/>
            <a:alpha val="9000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Pull updated image from registry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schemeClr val="bg1"/>
              </a:solidFill>
            </a:rPr>
            <a:t>Recycle launched replicas</a:t>
          </a:r>
        </a:p>
      </dsp:txBody>
      <dsp:txXfrm>
        <a:off x="7845425" y="1265610"/>
        <a:ext cx="2716517" cy="1722712"/>
      </dsp:txXfrm>
    </dsp:sp>
    <dsp:sp modelId="{047F5837-10E2-4FFC-A492-DB8A19EF48CA}">
      <dsp:nvSpPr>
        <dsp:cNvPr id="0" name=""/>
        <dsp:cNvSpPr/>
      </dsp:nvSpPr>
      <dsp:spPr>
        <a:xfrm>
          <a:off x="8419320" y="3041919"/>
          <a:ext cx="2509963" cy="998129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300" kern="1200" dirty="0"/>
            <a:t>Update</a:t>
          </a:r>
        </a:p>
      </dsp:txBody>
      <dsp:txXfrm>
        <a:off x="8448554" y="3071153"/>
        <a:ext cx="2451495" cy="939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2/22/17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2/22/17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94" y="758952"/>
            <a:ext cx="10055781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998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9764" y="4455621"/>
            <a:ext cx="1005578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2399"/>
            </a:lvl2pPr>
            <a:lvl3pPr marL="914126" indent="0" algn="ctr">
              <a:buNone/>
              <a:defRPr sz="2399"/>
            </a:lvl3pPr>
            <a:lvl4pPr marL="1371189" indent="0" algn="ctr">
              <a:buNone/>
              <a:defRPr sz="1999"/>
            </a:lvl4pPr>
            <a:lvl5pPr marL="1828251" indent="0" algn="ctr">
              <a:buNone/>
              <a:defRPr sz="1999"/>
            </a:lvl5pPr>
            <a:lvl6pPr marL="2285314" indent="0" algn="ctr">
              <a:buNone/>
              <a:defRPr sz="1999"/>
            </a:lvl6pPr>
            <a:lvl7pPr marL="2742377" indent="0" algn="ctr">
              <a:buNone/>
              <a:defRPr sz="1999"/>
            </a:lvl7pPr>
            <a:lvl8pPr marL="3199440" indent="0" algn="ctr">
              <a:buNone/>
              <a:defRPr sz="1999"/>
            </a:lvl8pPr>
            <a:lvl9pPr marL="365650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412302"/>
            <a:ext cx="262821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412302"/>
            <a:ext cx="7732286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758952"/>
            <a:ext cx="10055781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99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4453128"/>
            <a:ext cx="10055781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399" cap="all" spc="200" baseline="0">
                <a:solidFill>
                  <a:schemeClr val="tx2"/>
                </a:solidFill>
                <a:latin typeface="+mj-lt"/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344" y="4343400"/>
            <a:ext cx="987294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992" y="1845734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301" y="1845735"/>
            <a:ext cx="4936474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994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6301" y="1846052"/>
            <a:ext cx="493647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999" b="0" cap="all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6301" y="2582334"/>
            <a:ext cx="4936474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565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" y="0"/>
            <a:ext cx="4049736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39019" y="0"/>
            <a:ext cx="63991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81" y="594359"/>
            <a:ext cx="3199567" cy="2286000"/>
          </a:xfrm>
        </p:spPr>
        <p:txBody>
          <a:bodyPr anchor="b">
            <a:norm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350" y="731520"/>
            <a:ext cx="6490549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081" y="2926080"/>
            <a:ext cx="3199567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391" y="6459786"/>
            <a:ext cx="2617828" cy="365125"/>
          </a:xfrm>
        </p:spPr>
        <p:txBody>
          <a:bodyPr/>
          <a:lstStyle>
            <a:lvl1pPr algn="l">
              <a:defRPr/>
            </a:lvl1pPr>
          </a:lstStyle>
          <a:p>
            <a:fld id="{03F41C87-7AD9-4845-A077-840E4A0F3F06}" type="datetimeFigureOut">
              <a:rPr lang="mr-IN" smtClean="0"/>
              <a:t>22/2/17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99350" y="6459786"/>
            <a:ext cx="464699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5651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5651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5" y="5074920"/>
            <a:ext cx="10111011" cy="822960"/>
          </a:xfrm>
        </p:spPr>
        <p:txBody>
          <a:bodyPr lIns="91440" tIns="0" rIns="91440" bIns="0" anchor="b">
            <a:noAutofit/>
          </a:bodyPr>
          <a:lstStyle>
            <a:lvl1pPr>
              <a:defRPr sz="359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88810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994" y="5907024"/>
            <a:ext cx="1011063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mr-IN" smtClean="0"/>
              <a:pPr/>
              <a:t>22/2/17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10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994" y="1845734"/>
            <a:ext cx="100557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6995" y="6459786"/>
            <a:ext cx="247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5225" y="6459786"/>
            <a:ext cx="48215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7880" y="6459786"/>
            <a:ext cx="1311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221" y="1737845"/>
            <a:ext cx="99643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85000"/>
        </a:lnSpc>
        <a:spcBef>
          <a:spcPct val="0"/>
        </a:spcBef>
        <a:buNone/>
        <a:defRPr sz="4799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3" indent="-91413" algn="l" defTabSz="91412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3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5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583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08" indent="-182825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67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1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55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490" indent="-228531" algn="l" defTabSz="91412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tiff"/><Relationship Id="rId12" Type="http://schemas.openxmlformats.org/officeDocument/2006/relationships/image" Target="../media/image28.png"/><Relationship Id="rId13" Type="http://schemas.openxmlformats.org/officeDocument/2006/relationships/image" Target="../media/image29.tiff"/><Relationship Id="rId1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11069" y="260648"/>
            <a:ext cx="5057676" cy="1656184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latin typeface="+mn-lt"/>
              </a:rPr>
              <a:t>Containers, everywhere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392625" y="1916832"/>
            <a:ext cx="5777756" cy="1080120"/>
          </a:xfrm>
        </p:spPr>
        <p:txBody>
          <a:bodyPr>
            <a:noAutofit/>
          </a:bodyPr>
          <a:lstStyle/>
          <a:p>
            <a:r>
              <a:rPr lang="en-GB" sz="1800" b="1" cap="none" dirty="0">
                <a:solidFill>
                  <a:schemeClr val="tx1"/>
                </a:solidFill>
                <a:latin typeface="+mn-lt"/>
              </a:rPr>
              <a:t>Tim Hynes</a:t>
            </a: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Systems Engineer, CTO Office, ANS Group, UK</a:t>
            </a: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@railroadmanuk, virtualbrakeman.com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 txBox="1">
            <a:spLocks/>
          </p:cNvSpPr>
          <p:nvPr/>
        </p:nvSpPr>
        <p:spPr>
          <a:xfrm>
            <a:off x="2710036" y="2924944"/>
            <a:ext cx="6887429" cy="14862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Where do we get our containers from?</a:t>
            </a:r>
          </a:p>
        </p:txBody>
      </p:sp>
    </p:spTree>
    <p:extLst>
      <p:ext uri="{BB962C8B-B14F-4D97-AF65-F5344CB8AC3E}">
        <p14:creationId xmlns:p14="http://schemas.microsoft.com/office/powerpoint/2010/main" val="1552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916" y="286604"/>
            <a:ext cx="9522859" cy="1450757"/>
          </a:xfrm>
        </p:spPr>
        <p:txBody>
          <a:bodyPr>
            <a:normAutofit/>
          </a:bodyPr>
          <a:lstStyle/>
          <a:p>
            <a:r>
              <a:rPr lang="en-GB" sz="6000" b="1" dirty="0" smtClean="0"/>
              <a:t>Container Registry</a:t>
            </a:r>
            <a:endParaRPr lang="en-GB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860" y="1844824"/>
            <a:ext cx="10055781" cy="3168352"/>
          </a:xfrm>
          <a:solidFill>
            <a:schemeClr val="bg2">
              <a:alpha val="65000"/>
            </a:schemeClr>
          </a:solidFill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Used to store and distribute container images</a:t>
            </a:r>
          </a:p>
          <a:p>
            <a:r>
              <a:rPr lang="en-GB" sz="2800" dirty="0" smtClean="0">
                <a:solidFill>
                  <a:schemeClr val="tx1"/>
                </a:solidFill>
              </a:rPr>
              <a:t>Can be private or public</a:t>
            </a:r>
          </a:p>
          <a:p>
            <a:r>
              <a:rPr lang="en-GB" sz="2800" dirty="0" smtClean="0">
                <a:solidFill>
                  <a:schemeClr val="tx1"/>
                </a:solidFill>
              </a:rPr>
              <a:t>Can integrate with CI/CD application deployment pipelines</a:t>
            </a:r>
          </a:p>
          <a:p>
            <a:r>
              <a:rPr lang="en-GB" sz="2800" dirty="0" smtClean="0">
                <a:solidFill>
                  <a:schemeClr val="tx1"/>
                </a:solidFill>
              </a:rPr>
              <a:t>Uses labels to track different versions of the same image</a:t>
            </a:r>
          </a:p>
          <a:p>
            <a:r>
              <a:rPr lang="en-GB" sz="2800" dirty="0" smtClean="0">
                <a:solidFill>
                  <a:schemeClr val="tx1"/>
                </a:solidFill>
              </a:rPr>
              <a:t>Image is pulled to host when launching container image for the first time or can be pulled in advance</a:t>
            </a:r>
          </a:p>
        </p:txBody>
      </p:sp>
    </p:spTree>
    <p:extLst>
      <p:ext uri="{BB962C8B-B14F-4D97-AF65-F5344CB8AC3E}">
        <p14:creationId xmlns:p14="http://schemas.microsoft.com/office/powerpoint/2010/main" val="72615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8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2133972" y="2924944"/>
            <a:ext cx="7920880" cy="792088"/>
          </a:xfrm>
          <a:solidFill>
            <a:schemeClr val="accent1">
              <a:alpha val="73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+mn-lt"/>
              </a:rPr>
              <a:t>What does a container look like?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9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0688"/>
            <a:ext cx="11925894" cy="54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2133972" y="2924944"/>
            <a:ext cx="7920880" cy="792088"/>
          </a:xfrm>
          <a:solidFill>
            <a:schemeClr val="accent1">
              <a:alpha val="73000"/>
            </a:schemeClr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+mn-lt"/>
              </a:rPr>
              <a:t>So what do I need to learn?</a:t>
            </a:r>
          </a:p>
        </p:txBody>
      </p:sp>
    </p:spTree>
    <p:extLst>
      <p:ext uri="{BB962C8B-B14F-4D97-AF65-F5344CB8AC3E}">
        <p14:creationId xmlns:p14="http://schemas.microsoft.com/office/powerpoint/2010/main" val="18458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942" y="2464031"/>
            <a:ext cx="2205363" cy="2205363"/>
          </a:xfrm>
          <a:prstGeom prst="rect">
            <a:avLst/>
          </a:prstGeom>
        </p:spPr>
      </p:pic>
      <p:pic>
        <p:nvPicPr>
          <p:cNvPr id="9" name="Picture 20" descr="https://raw.githubusercontent.com/docker-library/docs/781049d54b1bd9b26d7e8ad384a92f7e0dcb0894/alpine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040" y="2770930"/>
            <a:ext cx="1962285" cy="170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3.bp.blogspot.com/-CiBjzSGQwgg/VS6zjHuL0hI/AAAAAAAADGs/KhXx1lmKJYw/s1600/Screen%2BShot%2B2015-04-16%2Bat%2B12.24.34%2Bam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3115" y="0"/>
            <a:ext cx="2412777" cy="60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d0.awsstatic.com/product-marketing/summit2015/summit-announcements-recap_ec2-container-servic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61305" y="5620052"/>
            <a:ext cx="1905000" cy="12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https://clusterhq.com/assets/images/logos/mesosphere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343"/>
          <a:stretch/>
        </p:blipFill>
        <p:spPr bwMode="auto">
          <a:xfrm>
            <a:off x="3529262" y="5690833"/>
            <a:ext cx="1937891" cy="11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https://raw.githubusercontent.com/docker-library/docs/de9a58372c9e1e58ccb08186ab6ebed278b86521/photon/logo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149" y="0"/>
            <a:ext cx="2260202" cy="137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commons/7/79/Docker_(container_engine)_logo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0021" y="2667504"/>
            <a:ext cx="2808312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6" descr="http://getcarina.github.io/jupyterhub-tutorial/slides/img/docker-swarm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2683" y="5235333"/>
            <a:ext cx="2930098" cy="162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9131" y="-1"/>
            <a:ext cx="2335429" cy="1513373"/>
          </a:xfrm>
          <a:prstGeom prst="rect">
            <a:avLst/>
          </a:prstGeom>
        </p:spPr>
      </p:pic>
      <p:pic>
        <p:nvPicPr>
          <p:cNvPr id="7" name="Picture 12" descr="https://pbs.twimg.com/media/Bt_pEfqCAAAiVyz.pn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549" y="2603836"/>
            <a:ext cx="1893720" cy="183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927" y="5620052"/>
            <a:ext cx="2488965" cy="12379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6548" y="0"/>
            <a:ext cx="2130585" cy="126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7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9756" y="286604"/>
            <a:ext cx="6675311" cy="2710348"/>
          </a:xfrm>
        </p:spPr>
        <p:txBody>
          <a:bodyPr anchor="t"/>
          <a:lstStyle/>
          <a:p>
            <a:r>
              <a:rPr lang="en-GB" dirty="0">
                <a:solidFill>
                  <a:schemeClr val="tx1"/>
                </a:solidFill>
              </a:rPr>
              <a:t>What’s out there?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030516" y="298064"/>
            <a:ext cx="4942285" cy="6227280"/>
          </a:xfrm>
          <a:solidFill>
            <a:schemeClr val="accent1">
              <a:alpha val="36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Runtimes – Docker, rkt, LXC, </a:t>
            </a:r>
            <a:r>
              <a:rPr lang="en-US" sz="2400" dirty="0" err="1">
                <a:solidFill>
                  <a:schemeClr val="tx1"/>
                </a:solidFill>
              </a:rPr>
              <a:t>containerd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runC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Minimal container host OS – Photon OS, Nano Server, Alpine, Ubuntu Snappy Core, RHEL Atomic Host, RancherOS, </a:t>
            </a:r>
            <a:r>
              <a:rPr lang="en-US" sz="2400" dirty="0" err="1">
                <a:solidFill>
                  <a:schemeClr val="tx1"/>
                </a:solidFill>
              </a:rPr>
              <a:t>MicroOS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Schedulers – ECS, Swarm, Kubernetes, Mesosphere, Photon Platform, Tectonic, OpenShift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Network Overlay Providers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Weave, Flannel, Calico, Romana, NSX-T, </a:t>
            </a:r>
            <a:r>
              <a:rPr lang="en-US" sz="2400" dirty="0" smtClean="0">
                <a:solidFill>
                  <a:schemeClr val="tx1"/>
                </a:solidFill>
              </a:rPr>
              <a:t>OVN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Storage Providers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Flocker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vSAN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Containers as a Service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Docker Datacenter, Amazon ECS, GCE, Azure Container </a:t>
            </a:r>
            <a:r>
              <a:rPr lang="en-US" sz="2400" dirty="0" smtClean="0">
                <a:solidFill>
                  <a:schemeClr val="tx1"/>
                </a:solidFill>
              </a:rPr>
              <a:t>Service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Registry </a:t>
            </a:r>
            <a:r>
              <a:rPr lang="mr-IN" sz="2400" dirty="0" smtClean="0">
                <a:solidFill>
                  <a:schemeClr val="tx1"/>
                </a:solidFill>
              </a:rPr>
              <a:t>–</a:t>
            </a:r>
            <a:r>
              <a:rPr lang="en-US" sz="2400" dirty="0" smtClean="0">
                <a:solidFill>
                  <a:schemeClr val="tx1"/>
                </a:solidFill>
              </a:rPr>
              <a:t> Docker Hub, </a:t>
            </a:r>
            <a:r>
              <a:rPr lang="en-US" sz="2400" dirty="0" err="1" smtClean="0">
                <a:solidFill>
                  <a:schemeClr val="tx1"/>
                </a:solidFill>
              </a:rPr>
              <a:t>Artifactory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Quay.io</a:t>
            </a:r>
            <a:r>
              <a:rPr lang="en-US" sz="2400" dirty="0" smtClean="0">
                <a:solidFill>
                  <a:schemeClr val="tx1"/>
                </a:solidFill>
              </a:rPr>
              <a:t>, Google Container Registry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5"/>
            <a:ext cx="10055781" cy="838140"/>
          </a:xfrm>
          <a:solidFill>
            <a:schemeClr val="bg2">
              <a:alpha val="65000"/>
            </a:schemeClr>
          </a:solidFill>
        </p:spPr>
        <p:txBody>
          <a:bodyPr anchor="t"/>
          <a:lstStyle/>
          <a:p>
            <a:r>
              <a:rPr lang="en-US" dirty="0"/>
              <a:t>So what’s good to learn then?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9928436"/>
              </p:ext>
            </p:extLst>
          </p:nvPr>
        </p:nvGraphicFramePr>
        <p:xfrm>
          <a:off x="1096963" y="1773238"/>
          <a:ext cx="1005522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6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7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Container Host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</a:t>
                      </a:r>
                      <a:r>
                        <a:rPr lang="mr-IN" dirty="0"/>
                        <a:t>…</a:t>
                      </a:r>
                      <a:r>
                        <a:rPr lang="en-GB" dirty="0"/>
                        <a:t>Linux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Kubernetes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 Overlay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that important</a:t>
                      </a:r>
                      <a:r>
                        <a:rPr lang="mr-IN" dirty="0"/>
                        <a:t>…</a:t>
                      </a:r>
                      <a:r>
                        <a:rPr lang="en-GB" dirty="0"/>
                        <a:t>I like</a:t>
                      </a:r>
                      <a:r>
                        <a:rPr lang="en-GB" baseline="0" dirty="0"/>
                        <a:t> Weave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that important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CaaS</a:t>
                      </a:r>
                      <a:r>
                        <a:rPr lang="en-US" dirty="0"/>
                        <a:t>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that important</a:t>
                      </a:r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0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5"/>
            <a:ext cx="10055781" cy="838140"/>
          </a:xfrm>
          <a:solidFill>
            <a:schemeClr val="bg2">
              <a:alpha val="65000"/>
            </a:schemeClr>
          </a:solidFill>
        </p:spPr>
        <p:txBody>
          <a:bodyPr anchor="t"/>
          <a:lstStyle/>
          <a:p>
            <a:r>
              <a:rPr lang="en-US" dirty="0"/>
              <a:t>What could possibly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772816"/>
            <a:ext cx="10055781" cy="4023360"/>
          </a:xfrm>
          <a:solidFill>
            <a:schemeClr val="bg2">
              <a:alpha val="78000"/>
            </a:schemeClr>
          </a:solidFill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We take a multi-tier application hosted in VMs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Application gets broken down into micro-services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Each micro-service has multiple instances launched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Need service discovery and load-balancer components to glue micro-services together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Each component is running in a container, spanned across multiple hosts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Now we have thousands of containers</a:t>
            </a:r>
          </a:p>
        </p:txBody>
      </p:sp>
    </p:spTree>
    <p:extLst>
      <p:ext uri="{BB962C8B-B14F-4D97-AF65-F5344CB8AC3E}">
        <p14:creationId xmlns:p14="http://schemas.microsoft.com/office/powerpoint/2010/main" val="6440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97868" y="1124744"/>
            <a:ext cx="10055781" cy="83814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n-lt"/>
              </a:rPr>
              <a:t>It wasn’t supposed to go down like this</a:t>
            </a:r>
            <a:r>
              <a:rPr lang="mr-IN" dirty="0">
                <a:solidFill>
                  <a:schemeClr val="tx1"/>
                </a:solidFill>
                <a:latin typeface="+mn-lt"/>
              </a:rPr>
              <a:t>…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669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9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286605"/>
            <a:ext cx="10055781" cy="838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1107" y="1124745"/>
            <a:ext cx="10055781" cy="40233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Systems Engineer focused on automation in delivery of infrastructure solutions, and on-boarding of new technologies into business</a:t>
            </a:r>
          </a:p>
          <a:p>
            <a:r>
              <a:rPr lang="en-US" dirty="0">
                <a:solidFill>
                  <a:schemeClr val="tx1"/>
                </a:solidFill>
              </a:rPr>
              <a:t>VMware vExpert 2016, 2017</a:t>
            </a:r>
          </a:p>
          <a:p>
            <a:r>
              <a:rPr lang="en-US" dirty="0">
                <a:solidFill>
                  <a:schemeClr val="tx1"/>
                </a:solidFill>
              </a:rPr>
              <a:t>Cisco Champion 2016, 2017</a:t>
            </a:r>
          </a:p>
          <a:p>
            <a:r>
              <a:rPr lang="en-US" dirty="0">
                <a:solidFill>
                  <a:schemeClr val="tx1"/>
                </a:solidFill>
              </a:rPr>
              <a:t>Multiple VCPs – NSX/vSphere/Cloud</a:t>
            </a:r>
          </a:p>
          <a:p>
            <a:r>
              <a:rPr lang="en-US" dirty="0">
                <a:solidFill>
                  <a:schemeClr val="tx1"/>
                </a:solidFill>
              </a:rPr>
              <a:t>AWS Certified Solutions Architect &amp; Developer Associate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4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5"/>
            <a:ext cx="10055781" cy="838140"/>
          </a:xfrm>
        </p:spPr>
        <p:txBody>
          <a:bodyPr anchor="t"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Enter the container scheduler</a:t>
            </a:r>
            <a:r>
              <a:rPr lang="mr-IN" dirty="0">
                <a:solidFill>
                  <a:schemeClr val="tx1"/>
                </a:solidFill>
                <a:latin typeface="+mn-lt"/>
              </a:rPr>
              <a:t>…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772816"/>
            <a:ext cx="10055781" cy="4023360"/>
          </a:xfrm>
          <a:noFill/>
        </p:spPr>
        <p:txBody>
          <a:bodyPr anchor="ctr">
            <a:normAutofit/>
          </a:bodyPr>
          <a:lstStyle/>
          <a:p>
            <a:pPr lvl="1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Use desired state for what our application should look like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Desired state is configured in code (YAML, JSON) and fed into the scheduler 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Scheduler instantiates our desired state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Scheduler uses bin-fitting to place application components in the best place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Scheduler constantly monitors cluster state, keeps application as we want it</a:t>
            </a:r>
          </a:p>
        </p:txBody>
      </p:sp>
    </p:spTree>
    <p:extLst>
      <p:ext uri="{BB962C8B-B14F-4D97-AF65-F5344CB8AC3E}">
        <p14:creationId xmlns:p14="http://schemas.microsoft.com/office/powerpoint/2010/main" val="180320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980728"/>
            <a:ext cx="10055781" cy="756633"/>
          </a:xfrm>
          <a:solidFill>
            <a:schemeClr val="bg2">
              <a:alpha val="64000"/>
            </a:schemeClr>
          </a:solidFill>
        </p:spPr>
        <p:txBody>
          <a:bodyPr/>
          <a:lstStyle/>
          <a:p>
            <a:r>
              <a:rPr lang="en-US" dirty="0" smtClean="0"/>
              <a:t>Challenges with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94" y="1845734"/>
            <a:ext cx="10055781" cy="4319570"/>
          </a:xfrm>
          <a:solidFill>
            <a:schemeClr val="bg2">
              <a:alpha val="53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Not necessarily suitable for traditional applications</a:t>
            </a:r>
          </a:p>
          <a:p>
            <a:r>
              <a:rPr lang="en-US" sz="2400" dirty="0" smtClean="0"/>
              <a:t>Technologies changing quickly</a:t>
            </a:r>
          </a:p>
          <a:p>
            <a:r>
              <a:rPr lang="en-US" sz="2400" dirty="0" smtClean="0"/>
              <a:t>Persistence of storage</a:t>
            </a:r>
          </a:p>
          <a:p>
            <a:r>
              <a:rPr lang="en-US" sz="2400" dirty="0" smtClean="0"/>
              <a:t>Identifying application dependencies</a:t>
            </a:r>
          </a:p>
          <a:p>
            <a:r>
              <a:rPr lang="en-US" sz="2400" dirty="0" smtClean="0"/>
              <a:t>Very young technology if Windows containers is a requirement</a:t>
            </a:r>
          </a:p>
          <a:p>
            <a:r>
              <a:rPr lang="en-US" sz="2400" dirty="0" smtClean="0"/>
              <a:t>Not as much isolation as with Virtual Machines</a:t>
            </a:r>
          </a:p>
          <a:p>
            <a:r>
              <a:rPr lang="en-US" sz="2400" dirty="0" smtClean="0"/>
              <a:t>Management and monitoring technologies are in development</a:t>
            </a:r>
          </a:p>
          <a:p>
            <a:r>
              <a:rPr lang="en-US" sz="2400" dirty="0" smtClean="0"/>
              <a:t>Need to get your hands dirty to create container images</a:t>
            </a:r>
          </a:p>
        </p:txBody>
      </p:sp>
    </p:spTree>
    <p:extLst>
      <p:ext uri="{BB962C8B-B14F-4D97-AF65-F5344CB8AC3E}">
        <p14:creationId xmlns:p14="http://schemas.microsoft.com/office/powerpoint/2010/main" val="140103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2133972" y="2924944"/>
            <a:ext cx="7920880" cy="1512168"/>
          </a:xfrm>
          <a:solidFill>
            <a:schemeClr val="accent1">
              <a:alpha val="73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Demo for the demo gods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268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2133972" y="2924944"/>
            <a:ext cx="7920880" cy="1512168"/>
          </a:xfrm>
          <a:solidFill>
            <a:schemeClr val="accent1">
              <a:alpha val="73000"/>
            </a:schemeClr>
          </a:solidFill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+mn-lt"/>
              </a:rPr>
              <a:t>How can VMware help me start my </a:t>
            </a:r>
            <a:r>
              <a:rPr lang="en-US" sz="6000" smtClean="0">
                <a:solidFill>
                  <a:schemeClr val="tx1"/>
                </a:solidFill>
                <a:latin typeface="+mn-lt"/>
              </a:rPr>
              <a:t>container journey?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038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908720"/>
            <a:ext cx="10055781" cy="828641"/>
          </a:xfrm>
          <a:solidFill>
            <a:schemeClr val="bg2">
              <a:alpha val="86000"/>
            </a:schemeClr>
          </a:solidFill>
        </p:spPr>
        <p:txBody>
          <a:bodyPr/>
          <a:lstStyle/>
          <a:p>
            <a:r>
              <a:rPr lang="en-GB" dirty="0"/>
              <a:t>How do containers work with vSphere?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solidFill>
            <a:schemeClr val="bg2">
              <a:alpha val="87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vSphere Integrated Containers (VIC)</a:t>
            </a:r>
          </a:p>
          <a:p>
            <a:pPr lvl="1"/>
            <a:r>
              <a:rPr lang="en-US" sz="2000" dirty="0"/>
              <a:t>Provision containers through Docker runtime</a:t>
            </a:r>
          </a:p>
          <a:p>
            <a:pPr lvl="1"/>
            <a:r>
              <a:rPr lang="en-US" sz="2000" dirty="0"/>
              <a:t>Container within JEVM (just-enough), appears as VM in </a:t>
            </a:r>
            <a:r>
              <a:rPr lang="en-US" sz="2000" dirty="0" err="1"/>
              <a:t>vCenter</a:t>
            </a:r>
            <a:r>
              <a:rPr lang="en-US" sz="2000" dirty="0"/>
              <a:t> under </a:t>
            </a:r>
            <a:r>
              <a:rPr lang="en-US" sz="2000" dirty="0" err="1"/>
              <a:t>vApp</a:t>
            </a:r>
            <a:endParaRPr lang="en-US" sz="2000" dirty="0"/>
          </a:p>
          <a:p>
            <a:pPr lvl="1"/>
            <a:r>
              <a:rPr lang="en-US" sz="2000" dirty="0"/>
              <a:t>Web Client plug-in to show container details within client</a:t>
            </a:r>
          </a:p>
          <a:p>
            <a:r>
              <a:rPr lang="en-US" sz="2400" dirty="0"/>
              <a:t>Project Admiral</a:t>
            </a:r>
          </a:p>
          <a:p>
            <a:pPr lvl="1"/>
            <a:r>
              <a:rPr lang="en-US" sz="2000" dirty="0"/>
              <a:t>Container orchestrator</a:t>
            </a:r>
          </a:p>
          <a:p>
            <a:pPr lvl="1"/>
            <a:r>
              <a:rPr lang="en-US" sz="2000" dirty="0"/>
              <a:t>Integrates with vRealize Automation 7.2+, delivering containers in application blueprints</a:t>
            </a:r>
          </a:p>
          <a:p>
            <a:r>
              <a:rPr lang="en-US" sz="2400" dirty="0"/>
              <a:t>Project Harbor</a:t>
            </a:r>
          </a:p>
          <a:p>
            <a:pPr lvl="1"/>
            <a:r>
              <a:rPr lang="en-US" sz="2000" dirty="0"/>
              <a:t>Private container registry</a:t>
            </a:r>
          </a:p>
          <a:p>
            <a:pPr lvl="1"/>
            <a:r>
              <a:rPr lang="en-US" sz="2000" dirty="0"/>
              <a:t>Can run as Virtual Machine, or as VIC </a:t>
            </a:r>
            <a:r>
              <a:rPr lang="en-US" sz="2000" dirty="0" smtClean="0"/>
              <a:t>container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185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virtualizationteam.com/wp-content/uploads/2016/11/Converged-Blueprint-mixed-VM-with-Container.png?x4156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5563"/>
            <a:ext cx="12188825" cy="674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4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0.wp.com/www.virtualjad.com/wp-content/uploads/2016/11/vra7-651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13" y="0"/>
            <a:ext cx="12015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7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83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908720"/>
            <a:ext cx="10055781" cy="828641"/>
          </a:xfrm>
          <a:solidFill>
            <a:schemeClr val="bg2">
              <a:alpha val="79000"/>
            </a:schemeClr>
          </a:solidFill>
        </p:spPr>
        <p:txBody>
          <a:bodyPr/>
          <a:lstStyle/>
          <a:p>
            <a:r>
              <a:rPr lang="en-GB" dirty="0"/>
              <a:t>VMware Cloud Native Apps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solidFill>
            <a:schemeClr val="bg2">
              <a:alpha val="77000"/>
            </a:schemeClr>
          </a:solidFill>
        </p:spPr>
        <p:txBody>
          <a:bodyPr>
            <a:normAutofit/>
          </a:bodyPr>
          <a:lstStyle/>
          <a:p>
            <a:r>
              <a:rPr lang="en-US" sz="2800" dirty="0" smtClean="0"/>
              <a:t>Photon Platform</a:t>
            </a:r>
          </a:p>
          <a:p>
            <a:pPr lvl="1"/>
            <a:r>
              <a:rPr lang="en-US" sz="2400" dirty="0" smtClean="0"/>
              <a:t>Cloud Infrastructure Platform built for cloud native apps</a:t>
            </a:r>
          </a:p>
          <a:p>
            <a:pPr lvl="1"/>
            <a:r>
              <a:rPr lang="en-US" sz="2400" dirty="0" smtClean="0"/>
              <a:t>Host controller and container scheduler</a:t>
            </a:r>
          </a:p>
          <a:p>
            <a:pPr lvl="1"/>
            <a:r>
              <a:rPr lang="en-US" sz="2400" dirty="0" smtClean="0"/>
              <a:t>Combines </a:t>
            </a:r>
            <a:r>
              <a:rPr lang="en-US" sz="2400" dirty="0" err="1" smtClean="0"/>
              <a:t>ESXi</a:t>
            </a:r>
            <a:r>
              <a:rPr lang="en-US" sz="2400" dirty="0" smtClean="0"/>
              <a:t>, </a:t>
            </a:r>
            <a:r>
              <a:rPr lang="en-US" sz="2400" dirty="0" err="1" smtClean="0"/>
              <a:t>vSAN</a:t>
            </a:r>
            <a:r>
              <a:rPr lang="en-US" sz="2400" dirty="0" smtClean="0"/>
              <a:t>, NSX, </a:t>
            </a:r>
            <a:r>
              <a:rPr lang="en-US" sz="2400" dirty="0" err="1" smtClean="0"/>
              <a:t>PhotonOS</a:t>
            </a:r>
            <a:r>
              <a:rPr lang="en-US" sz="2400" dirty="0" smtClean="0"/>
              <a:t> to provide complete supported platform for containers based on VMware technology stack</a:t>
            </a:r>
          </a:p>
          <a:p>
            <a:pPr lvl="1"/>
            <a:r>
              <a:rPr lang="en-US" sz="2400" dirty="0" smtClean="0"/>
              <a:t>Provides fully supported Kubernetes-as-a-Service platform</a:t>
            </a:r>
          </a:p>
          <a:p>
            <a:r>
              <a:rPr lang="en-US" sz="2800" dirty="0" smtClean="0"/>
              <a:t>Photon Controller</a:t>
            </a:r>
            <a:endParaRPr lang="en-US" sz="2800" dirty="0"/>
          </a:p>
          <a:p>
            <a:pPr lvl="1"/>
            <a:r>
              <a:rPr lang="en-US" sz="2400" dirty="0" smtClean="0"/>
              <a:t>Part of Photon Platform</a:t>
            </a:r>
          </a:p>
          <a:p>
            <a:pPr lvl="1"/>
            <a:r>
              <a:rPr lang="en-US" sz="2400" dirty="0" smtClean="0"/>
              <a:t>Provides identity and access management using:</a:t>
            </a:r>
          </a:p>
        </p:txBody>
      </p:sp>
    </p:spTree>
    <p:extLst>
      <p:ext uri="{BB962C8B-B14F-4D97-AF65-F5344CB8AC3E}">
        <p14:creationId xmlns:p14="http://schemas.microsoft.com/office/powerpoint/2010/main" val="352350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908720"/>
            <a:ext cx="10055781" cy="828641"/>
          </a:xfrm>
          <a:solidFill>
            <a:schemeClr val="bg2">
              <a:alpha val="84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VMware Cloud Native Apps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solidFill>
            <a:schemeClr val="bg2">
              <a:alpha val="83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 smtClean="0">
                <a:solidFill>
                  <a:schemeClr val="tx1"/>
                </a:solidFill>
              </a:rPr>
              <a:t>PhotonOS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Purpose built Linux distribution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Provides identity and access management using: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Project </a:t>
            </a:r>
            <a:r>
              <a:rPr lang="en-US" sz="2400" dirty="0">
                <a:solidFill>
                  <a:schemeClr val="tx1"/>
                </a:solidFill>
              </a:rPr>
              <a:t>Lightwave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Part of Photon Platform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Provides identity and access management using: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Lightwave Directory Service</a:t>
            </a:r>
          </a:p>
          <a:p>
            <a:pPr lvl="2"/>
            <a:r>
              <a:rPr lang="en-US" sz="2000" dirty="0">
                <a:solidFill>
                  <a:schemeClr val="tx1"/>
                </a:solidFill>
              </a:rPr>
              <a:t>Lightwave </a:t>
            </a:r>
            <a:r>
              <a:rPr lang="en-US" sz="2000" dirty="0" smtClean="0">
                <a:solidFill>
                  <a:schemeClr val="tx1"/>
                </a:solidFill>
              </a:rPr>
              <a:t>Certificate Authority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Lightwave Certificate Store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Lightwave Authentication S</a:t>
            </a:r>
            <a:r>
              <a:rPr lang="en-US" sz="2000" dirty="0">
                <a:solidFill>
                  <a:schemeClr val="tx1"/>
                </a:solidFill>
              </a:rPr>
              <a:t>e</a:t>
            </a:r>
            <a:r>
              <a:rPr lang="en-US" sz="2000" dirty="0" smtClean="0">
                <a:solidFill>
                  <a:schemeClr val="tx1"/>
                </a:solidFill>
              </a:rPr>
              <a:t>rvices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7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394977"/>
            <a:ext cx="10055781" cy="1450757"/>
          </a:xfrm>
        </p:spPr>
        <p:txBody>
          <a:bodyPr anchor="t"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Where can I get started?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1844" y="1556792"/>
            <a:ext cx="10055781" cy="4239384"/>
          </a:xfrm>
          <a:solidFill>
            <a:schemeClr val="accent1">
              <a:alpha val="7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Go get Docker for </a:t>
            </a:r>
            <a:r>
              <a:rPr lang="en-US" sz="2400" dirty="0" smtClean="0">
                <a:solidFill>
                  <a:schemeClr val="tx1"/>
                </a:solidFill>
              </a:rPr>
              <a:t>Windows/Mac/Linux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Build your first container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Docker for SysAdmins </a:t>
            </a:r>
            <a:r>
              <a:rPr lang="mr-IN" sz="2400" dirty="0">
                <a:solidFill>
                  <a:schemeClr val="tx1"/>
                </a:solidFill>
              </a:rPr>
              <a:t>–</a:t>
            </a:r>
            <a:r>
              <a:rPr lang="en-US" sz="2400" dirty="0">
                <a:solidFill>
                  <a:schemeClr val="tx1"/>
                </a:solidFill>
              </a:rPr>
              <a:t> Nigel </a:t>
            </a:r>
            <a:r>
              <a:rPr lang="en-US" sz="2400" dirty="0" err="1" smtClean="0">
                <a:solidFill>
                  <a:schemeClr val="tx1"/>
                </a:solidFill>
              </a:rPr>
              <a:t>Poulton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Pluralsight</a:t>
            </a:r>
            <a:r>
              <a:rPr lang="en-US" sz="2400" dirty="0" smtClean="0">
                <a:solidFill>
                  <a:schemeClr val="tx1"/>
                </a:solidFill>
              </a:rPr>
              <a:t>, Linux Academy courses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https://</a:t>
            </a:r>
            <a:r>
              <a:rPr lang="en-US" sz="2400" dirty="0" err="1" smtClean="0">
                <a:solidFill>
                  <a:schemeClr val="tx1"/>
                </a:solidFill>
              </a:rPr>
              <a:t>thenewstack.io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Try out </a:t>
            </a:r>
            <a:r>
              <a:rPr lang="en-US" sz="2400" dirty="0" err="1">
                <a:solidFill>
                  <a:schemeClr val="tx1"/>
                </a:solidFill>
              </a:rPr>
              <a:t>PhotonOS</a:t>
            </a:r>
            <a:r>
              <a:rPr lang="en-US" sz="2400" dirty="0">
                <a:solidFill>
                  <a:schemeClr val="tx1"/>
                </a:solidFill>
              </a:rPr>
              <a:t> and VIC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Vagrant Up!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960000">
            <a:off x="9567965" y="503755"/>
            <a:ext cx="2075224" cy="2683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772" y="4005064"/>
            <a:ext cx="2492896" cy="2492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8260" y="4030795"/>
            <a:ext cx="2691656" cy="26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286605"/>
            <a:ext cx="10055781" cy="83814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are we talking about?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1107" y="1268759"/>
            <a:ext cx="10055781" cy="3879345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What is a container?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Why are containers taking over the world?</a:t>
            </a:r>
          </a:p>
          <a:p>
            <a:r>
              <a:rPr lang="en-US" sz="2000" dirty="0">
                <a:solidFill>
                  <a:schemeClr val="tx1"/>
                </a:solidFill>
              </a:rPr>
              <a:t>How do containers work?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What container technologies should I pay attention to?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What services are there around containers?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What are VMware doing in this space?</a:t>
            </a:r>
          </a:p>
          <a:p>
            <a:r>
              <a:rPr lang="en-US" sz="2000" dirty="0">
                <a:solidFill>
                  <a:schemeClr val="tx1"/>
                </a:solidFill>
              </a:rPr>
              <a:t>Where can I find more information?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3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94" y="286605"/>
            <a:ext cx="10055781" cy="766132"/>
          </a:xfrm>
        </p:spPr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alpha val="72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Containers are happening</a:t>
            </a:r>
          </a:p>
          <a:p>
            <a:r>
              <a:rPr lang="en-US" sz="2400" dirty="0" smtClean="0"/>
              <a:t>Will likely live alongside VMs in our infrastructure</a:t>
            </a:r>
          </a:p>
          <a:p>
            <a:r>
              <a:rPr lang="en-US" sz="2400" dirty="0" smtClean="0"/>
              <a:t>Containers help applications to be delivered more quickly, and with less issues</a:t>
            </a:r>
          </a:p>
          <a:p>
            <a:r>
              <a:rPr lang="en-US" sz="2400" dirty="0" smtClean="0"/>
              <a:t>There is a growing ecosystem of products to help manage them</a:t>
            </a:r>
          </a:p>
          <a:p>
            <a:r>
              <a:rPr lang="en-US" sz="2400" dirty="0" smtClean="0"/>
              <a:t>Containers are not suitable for every workload</a:t>
            </a:r>
          </a:p>
          <a:p>
            <a:r>
              <a:rPr lang="en-US" sz="2400" dirty="0" smtClean="0"/>
              <a:t>VMware are putting tools in place to help vSphere admins adapt</a:t>
            </a:r>
          </a:p>
          <a:p>
            <a:r>
              <a:rPr lang="en-US" sz="2400" dirty="0" smtClean="0"/>
              <a:t>There is a wealth of resources out there to help teach you about container technologies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201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2133972" y="1484784"/>
            <a:ext cx="7920880" cy="1512168"/>
          </a:xfrm>
          <a:solidFill>
            <a:schemeClr val="accent1">
              <a:alpha val="73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6000" smtClean="0">
                <a:solidFill>
                  <a:schemeClr val="tx1"/>
                </a:solidFill>
                <a:latin typeface="+mn-lt"/>
              </a:rPr>
              <a:t>Thanks for listening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3106080" y="3573016"/>
            <a:ext cx="5976664" cy="2016224"/>
          </a:xfrm>
          <a:prstGeom prst="rect">
            <a:avLst/>
          </a:prstGeom>
          <a:solidFill>
            <a:schemeClr val="bg2">
              <a:alpha val="68000"/>
            </a:schemeClr>
          </a:solidFill>
        </p:spPr>
        <p:txBody>
          <a:bodyPr vert="horz" lIns="0" tIns="45720" rIns="0" bIns="45720" rtlCol="0">
            <a:noAutofit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b="1" dirty="0" smtClean="0">
                <a:solidFill>
                  <a:schemeClr val="tx1"/>
                </a:solidFill>
              </a:rPr>
              <a:t>Tim Hynes</a:t>
            </a:r>
          </a:p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Systems Engineer, CTO Office, ANS Group, UK</a:t>
            </a:r>
          </a:p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@</a:t>
            </a:r>
            <a:r>
              <a:rPr lang="en-GB" sz="2400" dirty="0" err="1" smtClean="0">
                <a:solidFill>
                  <a:schemeClr val="tx1"/>
                </a:solidFill>
              </a:rPr>
              <a:t>railroadmanuk</a:t>
            </a:r>
            <a:r>
              <a:rPr lang="en-GB" sz="2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GB" sz="2400" dirty="0" err="1" smtClean="0">
                <a:solidFill>
                  <a:schemeClr val="tx1"/>
                </a:solidFill>
              </a:rPr>
              <a:t>virtualbrakeman.com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53852" y="1844824"/>
            <a:ext cx="10055781" cy="2232248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>
                <a:solidFill>
                  <a:schemeClr val="tx1"/>
                </a:solidFill>
              </a:rPr>
              <a:t>What is a container?</a:t>
            </a:r>
          </a:p>
        </p:txBody>
      </p:sp>
    </p:spTree>
    <p:extLst>
      <p:ext uri="{BB962C8B-B14F-4D97-AF65-F5344CB8AC3E}">
        <p14:creationId xmlns:p14="http://schemas.microsoft.com/office/powerpoint/2010/main" val="141655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email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96994" y="286604"/>
            <a:ext cx="10055781" cy="766131"/>
          </a:xfrm>
          <a:solidFill>
            <a:schemeClr val="bg2">
              <a:alpha val="51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What is a container?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45734"/>
            <a:ext cx="10055781" cy="3959530"/>
          </a:xfrm>
          <a:solidFill>
            <a:schemeClr val="accent1">
              <a:alpha val="59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Standard package for software</a:t>
            </a:r>
          </a:p>
          <a:p>
            <a:r>
              <a:rPr lang="en-US" sz="2400" dirty="0"/>
              <a:t>Portable, run anywhere</a:t>
            </a:r>
          </a:p>
          <a:p>
            <a:r>
              <a:rPr lang="en-US" sz="2400" dirty="0"/>
              <a:t>Shares OS components of host system</a:t>
            </a:r>
          </a:p>
          <a:p>
            <a:r>
              <a:rPr lang="en-US" sz="2400" dirty="0"/>
              <a:t>Super quick to start/destroy, suited for immutable, ephemeral </a:t>
            </a:r>
            <a:r>
              <a:rPr lang="en-US" sz="2400" dirty="0" smtClean="0"/>
              <a:t>infrastructure, particularly micro services</a:t>
            </a:r>
            <a:endParaRPr lang="en-US" sz="2400" dirty="0"/>
          </a:p>
          <a:p>
            <a:r>
              <a:rPr lang="en-US" sz="2400" dirty="0"/>
              <a:t>Uses process isolation, rather than OS </a:t>
            </a:r>
            <a:r>
              <a:rPr lang="en-US" sz="2400" dirty="0" smtClean="0"/>
              <a:t>isolation</a:t>
            </a:r>
          </a:p>
          <a:p>
            <a:r>
              <a:rPr lang="en-US" sz="2400" dirty="0" smtClean="0"/>
              <a:t>Fully software emulation</a:t>
            </a:r>
          </a:p>
          <a:p>
            <a:r>
              <a:rPr lang="en-US" sz="2400" dirty="0" smtClean="0"/>
              <a:t>Based on the concept of images</a:t>
            </a:r>
          </a:p>
        </p:txBody>
      </p:sp>
    </p:spTree>
    <p:extLst>
      <p:ext uri="{BB962C8B-B14F-4D97-AF65-F5344CB8AC3E}">
        <p14:creationId xmlns:p14="http://schemas.microsoft.com/office/powerpoint/2010/main" val="287403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99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1988840"/>
            <a:ext cx="3298340" cy="3945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6540" y="1988840"/>
            <a:ext cx="3960440" cy="3960440"/>
          </a:xfrm>
          <a:prstGeom prst="rect">
            <a:avLst/>
          </a:prstGeom>
        </p:spPr>
      </p:pic>
      <p:sp>
        <p:nvSpPr>
          <p:cNvPr id="6" name="Content Placeholder 13"/>
          <p:cNvSpPr>
            <a:spLocks noGrp="1"/>
          </p:cNvSpPr>
          <p:nvPr>
            <p:ph idx="1"/>
          </p:nvPr>
        </p:nvSpPr>
        <p:spPr>
          <a:xfrm>
            <a:off x="5158308" y="3068960"/>
            <a:ext cx="1414821" cy="1368152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7462564" y="833635"/>
            <a:ext cx="3528392" cy="936104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>
                <a:solidFill>
                  <a:schemeClr val="tx1"/>
                </a:solidFill>
              </a:rPr>
              <a:t>Containers</a:t>
            </a:r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1953952" y="725623"/>
            <a:ext cx="2362236" cy="1152128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vert="horz" lIns="0" tIns="45720" rIns="0" bIns="45720" rtlCol="0" anchor="ctr">
            <a:normAutofit lnSpcReduction="10000"/>
          </a:bodyPr>
          <a:lstStyle>
            <a:lvl1pPr marL="91413" indent="-91413" algn="l" defTabSz="91412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19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3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799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5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583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08" indent="-182825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67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1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55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490" indent="-228531" algn="l" defTabSz="91412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>
                <a:solidFill>
                  <a:schemeClr val="tx1"/>
                </a:solidFill>
              </a:rPr>
              <a:t>VMs</a:t>
            </a:r>
          </a:p>
        </p:txBody>
      </p:sp>
    </p:spTree>
    <p:extLst>
      <p:ext uri="{BB962C8B-B14F-4D97-AF65-F5344CB8AC3E}">
        <p14:creationId xmlns:p14="http://schemas.microsoft.com/office/powerpoint/2010/main" val="9699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8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solidFill>
            <a:schemeClr val="bg2">
              <a:alpha val="65000"/>
            </a:schemeClr>
          </a:solidFill>
        </p:spPr>
        <p:txBody>
          <a:bodyPr/>
          <a:lstStyle/>
          <a:p>
            <a:r>
              <a:rPr lang="en-US" dirty="0"/>
              <a:t>Why are containers taking over the world?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96994" y="1845734"/>
            <a:ext cx="10055781" cy="4535594"/>
          </a:xfrm>
          <a:solidFill>
            <a:schemeClr val="bg2">
              <a:alpha val="65000"/>
            </a:schemeClr>
          </a:solidFill>
        </p:spPr>
        <p:txBody>
          <a:bodyPr>
            <a:normAutofit/>
          </a:bodyPr>
          <a:lstStyle/>
          <a:p>
            <a:r>
              <a:rPr lang="en-US" sz="3000" dirty="0"/>
              <a:t>Enable quicker software development cycles</a:t>
            </a:r>
          </a:p>
          <a:p>
            <a:r>
              <a:rPr lang="en-US" sz="3000" dirty="0"/>
              <a:t>Scale up and down deployed applications quickly</a:t>
            </a:r>
          </a:p>
          <a:p>
            <a:r>
              <a:rPr lang="en-US" sz="3000" dirty="0"/>
              <a:t>Simple to create, simple to launch, simple to transport</a:t>
            </a:r>
          </a:p>
          <a:p>
            <a:r>
              <a:rPr lang="en-US" sz="3000" dirty="0"/>
              <a:t>Allow way more consolidation and flexibility than VMs</a:t>
            </a:r>
          </a:p>
          <a:p>
            <a:r>
              <a:rPr lang="en-US" sz="3000" dirty="0"/>
              <a:t>Let application developers define the environment their applications run </a:t>
            </a:r>
            <a:r>
              <a:rPr lang="en-US" sz="3000" dirty="0" smtClean="0"/>
              <a:t>in</a:t>
            </a:r>
          </a:p>
          <a:p>
            <a:r>
              <a:rPr lang="en-US" sz="3000" dirty="0" smtClean="0"/>
              <a:t>Images contain only the dependencies needed for the application </a:t>
            </a:r>
            <a:r>
              <a:rPr lang="mr-IN" sz="3000" dirty="0" smtClean="0"/>
              <a:t>–</a:t>
            </a:r>
            <a:r>
              <a:rPr lang="en-GB" sz="3000" dirty="0" smtClean="0"/>
              <a:t> </a:t>
            </a:r>
            <a:r>
              <a:rPr lang="en-US" sz="3000" dirty="0" smtClean="0"/>
              <a:t>reduced footprint, better security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9497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89756" y="260648"/>
            <a:ext cx="10055781" cy="1450757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Container lifecycle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986350"/>
              </p:ext>
            </p:extLst>
          </p:nvPr>
        </p:nvGraphicFramePr>
        <p:xfrm>
          <a:off x="468313" y="1484313"/>
          <a:ext cx="11314731" cy="475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2647</TotalTime>
  <Words>966</Words>
  <Application>Microsoft Macintosh PowerPoint</Application>
  <PresentationFormat>Custom</PresentationFormat>
  <Paragraphs>155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Mangal</vt:lpstr>
      <vt:lpstr>Retrospect</vt:lpstr>
      <vt:lpstr>Containers, everywhere</vt:lpstr>
      <vt:lpstr>Who am I?</vt:lpstr>
      <vt:lpstr>What are we talking about?</vt:lpstr>
      <vt:lpstr>PowerPoint Presentation</vt:lpstr>
      <vt:lpstr>What is a container?</vt:lpstr>
      <vt:lpstr>PowerPoint Presentation</vt:lpstr>
      <vt:lpstr>PowerPoint Presentation</vt:lpstr>
      <vt:lpstr>Why are containers taking over the world?</vt:lpstr>
      <vt:lpstr>Container lifecycle</vt:lpstr>
      <vt:lpstr>PowerPoint Presentation</vt:lpstr>
      <vt:lpstr>Container Registry</vt:lpstr>
      <vt:lpstr>What does a container look like?</vt:lpstr>
      <vt:lpstr>PowerPoint Presentation</vt:lpstr>
      <vt:lpstr>So what do I need to learn?</vt:lpstr>
      <vt:lpstr>PowerPoint Presentation</vt:lpstr>
      <vt:lpstr>What’s out there?</vt:lpstr>
      <vt:lpstr>So what’s good to learn then?</vt:lpstr>
      <vt:lpstr>What could possibly go wrong?</vt:lpstr>
      <vt:lpstr>It wasn’t supposed to go down like this…</vt:lpstr>
      <vt:lpstr>Enter the container scheduler…</vt:lpstr>
      <vt:lpstr>Challenges with containers</vt:lpstr>
      <vt:lpstr>Demo for the demo gods</vt:lpstr>
      <vt:lpstr>How can VMware help me start my container journey?</vt:lpstr>
      <vt:lpstr>How do containers work with vSphere?</vt:lpstr>
      <vt:lpstr>PowerPoint Presentation</vt:lpstr>
      <vt:lpstr>PowerPoint Presentation</vt:lpstr>
      <vt:lpstr>VMware Cloud Native Apps</vt:lpstr>
      <vt:lpstr>VMware Cloud Native Apps</vt:lpstr>
      <vt:lpstr>Where can I get started?</vt:lpstr>
      <vt:lpstr>Overview</vt:lpstr>
      <vt:lpstr>Thanks for listening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everywhere</dc:title>
  <dc:creator>Tim Hynes</dc:creator>
  <cp:lastModifiedBy>Tim Hynes</cp:lastModifiedBy>
  <cp:revision>69</cp:revision>
  <dcterms:created xsi:type="dcterms:W3CDTF">2016-10-31T19:52:57Z</dcterms:created>
  <dcterms:modified xsi:type="dcterms:W3CDTF">2017-02-22T16:44:33Z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